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8" r:id="rId3"/>
    <p:sldId id="289" r:id="rId4"/>
    <p:sldId id="310" r:id="rId5"/>
    <p:sldId id="311" r:id="rId6"/>
    <p:sldId id="306" r:id="rId7"/>
    <p:sldId id="307" r:id="rId8"/>
    <p:sldId id="308" r:id="rId9"/>
    <p:sldId id="309" r:id="rId10"/>
    <p:sldId id="312" r:id="rId11"/>
    <p:sldId id="315" r:id="rId12"/>
    <p:sldId id="278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284" r:id="rId29"/>
    <p:sldId id="313" r:id="rId30"/>
    <p:sldId id="279" r:id="rId31"/>
    <p:sldId id="280" r:id="rId32"/>
    <p:sldId id="281" r:id="rId33"/>
    <p:sldId id="285" r:id="rId34"/>
    <p:sldId id="282" r:id="rId35"/>
    <p:sldId id="340" r:id="rId36"/>
    <p:sldId id="295" r:id="rId37"/>
    <p:sldId id="314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766"/>
    <a:srgbClr val="F8DA4D"/>
    <a:srgbClr val="48CEC8"/>
    <a:srgbClr val="52D0CA"/>
    <a:srgbClr val="42C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864" y="-8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F13E-F6D8-4D26-BFC1-0A21FD494D2B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CCF04-72EA-4CAA-B92D-F754AEF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2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8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7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4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6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7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3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7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278C9-BB4A-EF4E-899A-11AFB52491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arlcheo.com/startcodi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9045" y="1657031"/>
            <a:ext cx="7952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  <a:cs typeface="Times New Roman"/>
              </a:rPr>
              <a:t>PYTHON 101</a:t>
            </a:r>
            <a:endParaRPr lang="en-US" sz="8800" b="1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045" y="5116468"/>
            <a:ext cx="312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Jon-Cody Sokoll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Data Scientist, Deloitte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6" y="683553"/>
            <a:ext cx="3129300" cy="3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2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46484"/>
            <a:ext cx="9144000" cy="6998971"/>
          </a:xfrm>
          <a:prstGeom prst="rect">
            <a:avLst/>
          </a:prstGeom>
          <a:solidFill>
            <a:srgbClr val="48CE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501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LEARNING OBJECTIVES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 smtClean="0"/>
              <a:t>Discover </a:t>
            </a:r>
            <a:r>
              <a:rPr lang="en-US" sz="2000" dirty="0"/>
              <a:t>the history of Python and how it compares to other programming languages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Touch on fundamental Python programming techniques and tools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Discuss its applications in data </a:t>
            </a:r>
            <a:r>
              <a:rPr lang="en-US" sz="2000" dirty="0" smtClean="0"/>
              <a:t>science </a:t>
            </a:r>
            <a:r>
              <a:rPr lang="en-US" sz="2000" dirty="0"/>
              <a:t>and the types of problems it can solve.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See where Python programming fits into the data workflow.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Apply your new skills to solve a real-world problem with Python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1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1724"/>
            <a:ext cx="9144000" cy="6998971"/>
          </a:xfrm>
          <a:prstGeom prst="rect">
            <a:avLst/>
          </a:prstGeom>
          <a:solidFill>
            <a:srgbClr val="48CE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501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LEARNING OBJECTIVES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 smtClean="0"/>
              <a:t>Discover </a:t>
            </a:r>
            <a:r>
              <a:rPr lang="en-US" sz="2000" dirty="0"/>
              <a:t>the history of Python and how it compares to other programming languages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/>
              <a:t>Touch on fundamental Python programming techniques and tools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Discuss its applications in data </a:t>
            </a:r>
            <a:r>
              <a:rPr lang="en-US" sz="2000" dirty="0" smtClean="0"/>
              <a:t>science </a:t>
            </a:r>
            <a:r>
              <a:rPr lang="en-US" sz="2000" dirty="0"/>
              <a:t>and the types of problems it can solve.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See where Python programming fits into the data workflow.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Apply your new skills to solve a real-world problem with Python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44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7" name="Oval 6"/>
          <p:cNvSpPr/>
          <p:nvPr/>
        </p:nvSpPr>
        <p:spPr bwMode="auto">
          <a:xfrm>
            <a:off x="3913633" y="3939960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589045" y="2132337"/>
            <a:ext cx="3681530" cy="21661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dirty="0"/>
              <a:t>Data Scientists use </a:t>
            </a:r>
            <a:r>
              <a:rPr lang="en-US" b="1" u="sng" dirty="0"/>
              <a:t>data mining </a:t>
            </a:r>
            <a:r>
              <a:rPr lang="en-US" dirty="0"/>
              <a:t>techniques to generate new insights that increase efficiencies / give businesses a competitive advantage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264483" y="4290810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4649310" y="4675637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Subtitle 2"/>
          <p:cNvSpPr txBox="1">
            <a:spLocks/>
          </p:cNvSpPr>
          <p:nvPr/>
        </p:nvSpPr>
        <p:spPr bwMode="auto">
          <a:xfrm>
            <a:off x="4117134" y="4912282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25587" y="3917099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Oval 13"/>
          <p:cNvSpPr/>
          <p:nvPr/>
        </p:nvSpPr>
        <p:spPr bwMode="auto">
          <a:xfrm>
            <a:off x="6376437" y="4267949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6761264" y="4652776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Subtitle 2"/>
          <p:cNvSpPr txBox="1">
            <a:spLocks/>
          </p:cNvSpPr>
          <p:nvPr/>
        </p:nvSpPr>
        <p:spPr bwMode="auto">
          <a:xfrm>
            <a:off x="6293069" y="4870771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973913" y="2372558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Oval 17"/>
          <p:cNvSpPr/>
          <p:nvPr/>
        </p:nvSpPr>
        <p:spPr bwMode="auto">
          <a:xfrm>
            <a:off x="5324763" y="2723408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5709590" y="3108235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Subtitle 2"/>
          <p:cNvSpPr txBox="1">
            <a:spLocks/>
          </p:cNvSpPr>
          <p:nvPr/>
        </p:nvSpPr>
        <p:spPr bwMode="auto">
          <a:xfrm>
            <a:off x="5280291" y="328695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3511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MY DEFINITION</a:t>
            </a:r>
            <a:endParaRPr lang="en-US" sz="40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900" y="1358602"/>
            <a:ext cx="4273641" cy="1282092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2" idx="1"/>
          </p:cNvCxnSpPr>
          <p:nvPr/>
        </p:nvCxnSpPr>
        <p:spPr>
          <a:xfrm flipH="1">
            <a:off x="3913634" y="1999648"/>
            <a:ext cx="360266" cy="243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4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1421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ROLE: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5" y="2228858"/>
            <a:ext cx="7952201" cy="30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961191" y="749737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3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1421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ROLE:</a:t>
            </a:r>
            <a:endParaRPr lang="en-US" sz="4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5" y="2261140"/>
            <a:ext cx="7946894" cy="343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614490" y="3064177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1421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ROLE: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5" y="2228858"/>
            <a:ext cx="7952104" cy="34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3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28338" y="1032775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ABOUT ME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371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WECOME!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9045" y="2178844"/>
            <a:ext cx="7952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Here’s a bit about me: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60539" y="3167146"/>
            <a:ext cx="75873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Name:</a:t>
            </a:r>
            <a:r>
              <a:rPr lang="en-US" sz="2000" dirty="0"/>
              <a:t> </a:t>
            </a:r>
            <a:r>
              <a:rPr lang="en-US" sz="2000" dirty="0" smtClean="0"/>
              <a:t>Jon-Cody Sokoll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Background: </a:t>
            </a:r>
            <a:r>
              <a:rPr lang="en-US" sz="2000" dirty="0" smtClean="0"/>
              <a:t>Rhodes College, American Institutes for Research, Deloitte</a:t>
            </a:r>
          </a:p>
          <a:p>
            <a:endParaRPr lang="en-US" sz="2000" b="1" dirty="0"/>
          </a:p>
          <a:p>
            <a:r>
              <a:rPr lang="en-US" sz="2000" b="1" dirty="0"/>
              <a:t>Fun </a:t>
            </a:r>
            <a:r>
              <a:rPr lang="en-US" sz="2000" b="1" dirty="0" smtClean="0"/>
              <a:t>Fact: </a:t>
            </a:r>
            <a:r>
              <a:rPr lang="en-US" sz="2000" dirty="0" smtClean="0"/>
              <a:t>Moonlight bread baker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3004457"/>
            <a:ext cx="7952104" cy="22595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1421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ROLE:</a:t>
            </a:r>
            <a:endParaRPr lang="en-US" sz="4000" b="1" dirty="0"/>
          </a:p>
        </p:txBody>
      </p:sp>
      <p:pic>
        <p:nvPicPr>
          <p:cNvPr id="1026" name="Picture 2" descr="statistician-info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4" y="2228858"/>
            <a:ext cx="8013511" cy="337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8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035534" y="3940134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1421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ROLE: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5" y="2228858"/>
            <a:ext cx="8013511" cy="34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723667" y="4717263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2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1421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ROLE:</a:t>
            </a:r>
            <a:endParaRPr lang="en-US" sz="4000" b="1" dirty="0"/>
          </a:p>
        </p:txBody>
      </p:sp>
      <p:pic>
        <p:nvPicPr>
          <p:cNvPr id="2050" name="Picture 2" descr="data-scientist-info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5" y="2228858"/>
            <a:ext cx="7952104" cy="32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9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906870" y="301122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3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614490" y="3064177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28338" y="1032775"/>
            <a:ext cx="914400" cy="914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23667" y="4717263"/>
            <a:ext cx="914400" cy="914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35534" y="3940134"/>
            <a:ext cx="914400" cy="9144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961191" y="749737"/>
            <a:ext cx="914400" cy="9144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906870" y="3011229"/>
            <a:ext cx="914400" cy="9144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5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WHO DO DATA SCIENTISTS WORK WITH?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1441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TEAM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1" y="2268370"/>
            <a:ext cx="8029128" cy="2847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0" y="5184308"/>
            <a:ext cx="2048909" cy="1201085"/>
          </a:xfrm>
          <a:prstGeom prst="rect">
            <a:avLst/>
          </a:prstGeom>
        </p:spPr>
      </p:pic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73" y="5345291"/>
            <a:ext cx="758143" cy="52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38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66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HOW DO DATA SCIENTISTS ADD VALUE?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2674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VALUE ADD</a:t>
            </a:r>
            <a:endParaRPr lang="en-US" sz="4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89045" y="2023409"/>
            <a:ext cx="7952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Predicting the bad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Identifying the good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Automating existing processes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97624" y="3984689"/>
            <a:ext cx="5343525" cy="2200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58127" y="4313037"/>
            <a:ext cx="1360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Supervised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00756" y="5375390"/>
            <a:ext cx="164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Unsupervised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21724" y="3544845"/>
            <a:ext cx="1366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Categorical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23953" y="3549606"/>
            <a:ext cx="1398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Continuous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02168" y="4328426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52763" y="432842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00975" y="5390779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55928" y="5390779"/>
            <a:ext cx="219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Dimension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675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</a:rPr>
              <a:t>WHAT IS THE DATA SCIENCE WORKFLOW?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829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prstClr val="black"/>
                </a:solidFill>
              </a:rPr>
              <a:t>WORKFLOW</a:t>
            </a:r>
            <a:endParaRPr lang="en-US" sz="4000" b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Define the problem / question</a:t>
            </a:r>
          </a:p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Identify and collect data</a:t>
            </a:r>
          </a:p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Explore and prepare data</a:t>
            </a:r>
          </a:p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Build and evaluate model</a:t>
            </a:r>
          </a:p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Communicate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1" y="4170429"/>
            <a:ext cx="5746314" cy="21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ABOUT YOU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4795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BEFORE WE DIVE IN…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9045" y="2178844"/>
            <a:ext cx="7952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Let’s talk a bit about you!</a:t>
            </a:r>
          </a:p>
          <a:p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57566" y="4332513"/>
            <a:ext cx="795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"/>
            </a:pPr>
            <a:r>
              <a:rPr lang="en-US" dirty="0" smtClean="0"/>
              <a:t>Current activities</a:t>
            </a:r>
          </a:p>
          <a:p>
            <a:pPr marL="342900" indent="-342900">
              <a:buFont typeface="Wingdings" charset="2"/>
              <a:buChar char=""/>
            </a:pPr>
            <a:r>
              <a:rPr lang="en-US" dirty="0" smtClean="0"/>
              <a:t>Future goals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9045" y="3135084"/>
            <a:ext cx="7952104" cy="2656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1425" y="3055241"/>
            <a:ext cx="75873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Name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What brings you to GA?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Fun Fact</a:t>
            </a:r>
          </a:p>
        </p:txBody>
      </p:sp>
    </p:spTree>
    <p:extLst>
      <p:ext uri="{BB962C8B-B14F-4D97-AF65-F5344CB8AC3E}">
        <p14:creationId xmlns:p14="http://schemas.microsoft.com/office/powerpoint/2010/main" val="29591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487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 TOOLS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Database Queries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eb Scraping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API Calls</a:t>
            </a:r>
            <a:endParaRPr lang="en-US" sz="1600" dirty="0"/>
          </a:p>
        </p:txBody>
      </p:sp>
      <p:pic>
        <p:nvPicPr>
          <p:cNvPr id="22" name="Picture 4" descr="Image result for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3" y="4241525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97" y="3141519"/>
            <a:ext cx="2005711" cy="10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07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487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 TOOLS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1487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21487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Manipulation / Modeling 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Database Queries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eb Scraping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API Calls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321486" y="5668503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Munging and wrangling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Merging and enhancing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Building Models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66" y="3958765"/>
            <a:ext cx="2360463" cy="491764"/>
          </a:xfrm>
          <a:prstGeom prst="rect">
            <a:avLst/>
          </a:prstGeom>
        </p:spPr>
      </p:pic>
      <p:pic>
        <p:nvPicPr>
          <p:cNvPr id="1026" name="Picture 2" descr="Image result for python sci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003" y="4556787"/>
            <a:ext cx="2037914" cy="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4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3" y="4241525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97" y="3141519"/>
            <a:ext cx="2005711" cy="10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487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 TOOLS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1487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53930" y="2023407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21487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Manipulation / Modeling 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53930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Exploration / Visualization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Database Queries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eb Scraping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API Calls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321486" y="5668503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Munging and wrangling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Merging and enhancing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Building Models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083624" y="5662731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Exploratory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Plotting and graphing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Dashboard creation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66" y="3958765"/>
            <a:ext cx="2360463" cy="491764"/>
          </a:xfrm>
          <a:prstGeom prst="rect">
            <a:avLst/>
          </a:prstGeom>
        </p:spPr>
      </p:pic>
      <p:pic>
        <p:nvPicPr>
          <p:cNvPr id="1026" name="Picture 2" descr="Image result for python sci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003" y="4556787"/>
            <a:ext cx="2037914" cy="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4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3" y="4241525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97" y="3141519"/>
            <a:ext cx="2005711" cy="10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tplotlib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71" y="4158474"/>
            <a:ext cx="2149555" cy="3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930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bokeh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90" y="4756680"/>
            <a:ext cx="1751738" cy="769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55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3141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OTHER TOOLS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1487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53930" y="2023407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21487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Manipulation / Modeling 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53930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Exploration / Visualization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Database Queries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eb Scraping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API Calls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321486" y="5668503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Munging and wrangling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Merging and enhancing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Building Models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083624" y="5662731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Exploratory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Plotting and graphing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Dashboard creation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6146" name="Picture 2" descr="Image result for ph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0" y="3778750"/>
            <a:ext cx="1173988" cy="80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microsoft acces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00" y="2893974"/>
            <a:ext cx="1481836" cy="91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82" y="4458792"/>
            <a:ext cx="716199" cy="825856"/>
          </a:xfrm>
          <a:prstGeom prst="rect">
            <a:avLst/>
          </a:prstGeom>
        </p:spPr>
      </p:pic>
      <p:pic>
        <p:nvPicPr>
          <p:cNvPr id="29" name="Picture 8" descr="Image result for 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095" y="4722886"/>
            <a:ext cx="1017003" cy="7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39" y="4722886"/>
            <a:ext cx="1017003" cy="7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6" name="Picture 12" descr="Image result for sa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54" y="4214358"/>
            <a:ext cx="1178827" cy="48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665" y="2854275"/>
            <a:ext cx="1222406" cy="1222406"/>
          </a:xfrm>
          <a:prstGeom prst="rect">
            <a:avLst/>
          </a:prstGeom>
        </p:spPr>
      </p:pic>
      <p:pic>
        <p:nvPicPr>
          <p:cNvPr id="6164" name="Picture 20" descr="Image result for matlab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82" y="3329892"/>
            <a:ext cx="2523919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Image result for d3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27" y="2955486"/>
            <a:ext cx="630758" cy="5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Image result for qlik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918" y="2994702"/>
            <a:ext cx="1242243" cy="3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Image result for charts.js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51" y="4536600"/>
            <a:ext cx="1094754" cy="11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Image result for microstrategy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89" y="3728977"/>
            <a:ext cx="2148460" cy="3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Image result for tableau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16" y="4120754"/>
            <a:ext cx="2066388" cy="42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4167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EXAMPLE PROJECT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1487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53930" y="2023407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21487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Manipulation / Modeling 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53930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Exploration / Visualization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Web Scraping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21486" y="5668503"/>
            <a:ext cx="2487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Munging and wrangling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083624" y="5662731"/>
            <a:ext cx="2487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Dashboard creation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1028" name="Picture 4" descr="Image result for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4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4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ablea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05" y="3221108"/>
            <a:ext cx="2247382" cy="4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6" y="3950435"/>
            <a:ext cx="2264501" cy="11192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7" y="5168621"/>
            <a:ext cx="2340090" cy="3758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3915393"/>
            <a:ext cx="1999779" cy="16034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2232" y="4074421"/>
            <a:ext cx="2394824" cy="12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0418"/>
            <a:ext cx="9144000" cy="6998971"/>
          </a:xfrm>
          <a:prstGeom prst="rect">
            <a:avLst/>
          </a:prstGeom>
          <a:solidFill>
            <a:srgbClr val="F8DA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1923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CODING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49532"/>
            <a:ext cx="9144000" cy="6998971"/>
          </a:xfrm>
          <a:prstGeom prst="rect">
            <a:avLst/>
          </a:prstGeom>
          <a:solidFill>
            <a:srgbClr val="EA27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Q &amp; A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4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1724"/>
            <a:ext cx="9144000" cy="6998971"/>
          </a:xfrm>
          <a:prstGeom prst="rect">
            <a:avLst/>
          </a:prstGeom>
          <a:solidFill>
            <a:srgbClr val="48CE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501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LEARNING OBJECTIVES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 smtClean="0"/>
              <a:t>Discover </a:t>
            </a:r>
            <a:r>
              <a:rPr lang="en-US" sz="2000" dirty="0"/>
              <a:t>the history of Python and how it compares to other programming languages.</a:t>
            </a:r>
          </a:p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/>
              <a:t>Touch on fundamental Python programming techniques and tools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 smtClean="0"/>
              <a:t>Discuss </a:t>
            </a:r>
            <a:r>
              <a:rPr lang="en-US" sz="2000" dirty="0"/>
              <a:t>its applications in data </a:t>
            </a:r>
            <a:r>
              <a:rPr lang="en-US" sz="2000" dirty="0" smtClean="0"/>
              <a:t>science </a:t>
            </a:r>
            <a:r>
              <a:rPr lang="en-US" sz="2000" dirty="0"/>
              <a:t>and the types of problems it can solve.</a:t>
            </a:r>
          </a:p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/>
              <a:t>See where Python programming fits into the data workflow.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Apply your new skills to solve a real-world problem with Python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14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0418"/>
            <a:ext cx="9144000" cy="6998971"/>
          </a:xfrm>
          <a:prstGeom prst="rect">
            <a:avLst/>
          </a:prstGeom>
          <a:solidFill>
            <a:srgbClr val="F8DA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1923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CODING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1724"/>
            <a:ext cx="9144000" cy="6998971"/>
          </a:xfrm>
          <a:prstGeom prst="rect">
            <a:avLst/>
          </a:prstGeom>
          <a:solidFill>
            <a:srgbClr val="48CE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501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LEARNING OBJECTIVES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Discover </a:t>
            </a:r>
            <a:r>
              <a:rPr lang="en-US" sz="2000" dirty="0"/>
              <a:t>the history of Python and how it compares to other programming languages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endParaRPr lang="en-US" sz="2000" dirty="0" smtClean="0"/>
          </a:p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Touch </a:t>
            </a:r>
            <a:r>
              <a:rPr lang="en-US" sz="2000" dirty="0"/>
              <a:t>on fundamental Python programming </a:t>
            </a:r>
            <a:r>
              <a:rPr lang="en-US" sz="2000" dirty="0" smtClean="0"/>
              <a:t>techniques and tools.</a:t>
            </a:r>
            <a:endParaRPr lang="en-US" sz="2000" dirty="0"/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Discuss its applications in data </a:t>
            </a:r>
            <a:r>
              <a:rPr lang="en-US" sz="2000" dirty="0" smtClean="0"/>
              <a:t>science </a:t>
            </a:r>
            <a:r>
              <a:rPr lang="en-US" sz="2000" dirty="0"/>
              <a:t>and the types of problems it can solve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See where Python programming fits into the data workflow.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Apply your new skills to solve a real-world problem with Python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05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3389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WHY PYTHON?</a:t>
            </a:r>
            <a:endParaRPr lang="en-US" sz="4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9045" y="2023409"/>
            <a:ext cx="7952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 smtClean="0"/>
              <a:t>Created for simplicity and readability</a:t>
            </a:r>
          </a:p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 smtClean="0"/>
              <a:t>Rapid prototyping, ease of production</a:t>
            </a:r>
          </a:p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/>
              <a:t>Open source, importable </a:t>
            </a:r>
            <a:r>
              <a:rPr lang="en-US" sz="2000" dirty="0" smtClean="0"/>
              <a:t>libraries</a:t>
            </a:r>
          </a:p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 smtClean="0"/>
              <a:t>Broad range of applications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 smtClean="0"/>
              <a:t>Fast growing community</a:t>
            </a:r>
          </a:p>
          <a:p>
            <a:pPr marL="342900" indent="-342900">
              <a:buFont typeface="Wingdings" panose="05000000000000000000" pitchFamily="2" charset="2"/>
              <a:buChar char=""/>
            </a:pPr>
            <a:endParaRPr lang="en-US" sz="2000" dirty="0" smtClean="0"/>
          </a:p>
        </p:txBody>
      </p:sp>
      <p:sp>
        <p:nvSpPr>
          <p:cNvPr id="9" name="Rounded Rectangular Callout 8"/>
          <p:cNvSpPr/>
          <p:nvPr/>
        </p:nvSpPr>
        <p:spPr>
          <a:xfrm>
            <a:off x="5054168" y="3458694"/>
            <a:ext cx="2871216" cy="1722120"/>
          </a:xfrm>
          <a:prstGeom prst="wedgeRoundRectCallout">
            <a:avLst>
              <a:gd name="adj1" fmla="val 22077"/>
              <a:gd name="adj2" fmla="val 63576"/>
              <a:gd name="adj3" fmla="val 16667"/>
            </a:avLst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62956" y="3750623"/>
            <a:ext cx="245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Founded by </a:t>
            </a:r>
          </a:p>
          <a:p>
            <a:pPr algn="ctr"/>
            <a:r>
              <a:rPr lang="en-US" sz="2000" dirty="0" smtClean="0"/>
              <a:t>Guido van Rossum </a:t>
            </a:r>
          </a:p>
          <a:p>
            <a:pPr algn="ctr"/>
            <a:r>
              <a:rPr lang="en-US" sz="2000" dirty="0" smtClean="0"/>
              <a:t>in 1991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16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2048257" y="2178858"/>
            <a:ext cx="6377584" cy="3993342"/>
          </a:xfrm>
          <a:prstGeom prst="wedgeRoundRectCallout">
            <a:avLst>
              <a:gd name="adj1" fmla="val 22077"/>
              <a:gd name="adj2" fmla="val 63576"/>
              <a:gd name="adj3" fmla="val 16667"/>
            </a:avLst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96032" y="2228842"/>
            <a:ext cx="5159516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Beautiful is better than ugly.</a:t>
            </a:r>
            <a:br>
              <a:rPr lang="en-US" sz="1300" dirty="0"/>
            </a:br>
            <a:r>
              <a:rPr lang="en-US" sz="1300" dirty="0"/>
              <a:t>Explicit is better than implicit.</a:t>
            </a:r>
            <a:br>
              <a:rPr lang="en-US" sz="1300" dirty="0"/>
            </a:br>
            <a:r>
              <a:rPr lang="en-US" sz="1300" dirty="0"/>
              <a:t>Simple is better than complex.</a:t>
            </a:r>
            <a:br>
              <a:rPr lang="en-US" sz="1300" dirty="0"/>
            </a:br>
            <a:r>
              <a:rPr lang="en-US" sz="1300" dirty="0"/>
              <a:t>Complex is better than complicated.</a:t>
            </a:r>
            <a:br>
              <a:rPr lang="en-US" sz="1300" dirty="0"/>
            </a:br>
            <a:r>
              <a:rPr lang="en-US" sz="1300" dirty="0"/>
              <a:t>Flat is better than nested.</a:t>
            </a:r>
            <a:br>
              <a:rPr lang="en-US" sz="1300" dirty="0"/>
            </a:br>
            <a:r>
              <a:rPr lang="en-US" sz="1300" dirty="0"/>
              <a:t>Sparse is better than dense.</a:t>
            </a:r>
            <a:br>
              <a:rPr lang="en-US" sz="1300" dirty="0"/>
            </a:br>
            <a:r>
              <a:rPr lang="en-US" sz="1300" dirty="0"/>
              <a:t>Readability counts.</a:t>
            </a:r>
            <a:br>
              <a:rPr lang="en-US" sz="1300" dirty="0"/>
            </a:br>
            <a:r>
              <a:rPr lang="en-US" sz="1300" dirty="0"/>
              <a:t>Special cases aren't special enough to break the rules.</a:t>
            </a:r>
            <a:br>
              <a:rPr lang="en-US" sz="1300" dirty="0"/>
            </a:br>
            <a:r>
              <a:rPr lang="en-US" sz="1300" dirty="0"/>
              <a:t>Although practicality beats purity.</a:t>
            </a:r>
            <a:br>
              <a:rPr lang="en-US" sz="1300" dirty="0"/>
            </a:br>
            <a:r>
              <a:rPr lang="en-US" sz="1300" dirty="0"/>
              <a:t>Errors should never pass silently.</a:t>
            </a:r>
            <a:br>
              <a:rPr lang="en-US" sz="1300" dirty="0"/>
            </a:br>
            <a:r>
              <a:rPr lang="en-US" sz="1300" dirty="0"/>
              <a:t>Unless explicitly silenced.</a:t>
            </a:r>
            <a:br>
              <a:rPr lang="en-US" sz="1300" dirty="0"/>
            </a:br>
            <a:r>
              <a:rPr lang="en-US" sz="1300" dirty="0"/>
              <a:t>In the face of ambiguity, refuse the temptation to guess.</a:t>
            </a:r>
            <a:br>
              <a:rPr lang="en-US" sz="1300" dirty="0"/>
            </a:br>
            <a:r>
              <a:rPr lang="en-US" sz="1300" dirty="0"/>
              <a:t>There should be one—and preferably only one—obvious way to do it.</a:t>
            </a:r>
            <a:br>
              <a:rPr lang="en-US" sz="1300" dirty="0"/>
            </a:br>
            <a:r>
              <a:rPr lang="en-US" sz="1300" dirty="0"/>
              <a:t>Although that way may not be obvious at first unless you're Dutch.</a:t>
            </a:r>
            <a:br>
              <a:rPr lang="en-US" sz="1300" dirty="0"/>
            </a:br>
            <a:r>
              <a:rPr lang="en-US" sz="1300" dirty="0"/>
              <a:t>Now is better than never.</a:t>
            </a:r>
            <a:br>
              <a:rPr lang="en-US" sz="1300" dirty="0"/>
            </a:br>
            <a:r>
              <a:rPr lang="en-US" sz="1300" dirty="0"/>
              <a:t>Although never is often better than </a:t>
            </a:r>
            <a:r>
              <a:rPr lang="en-US" sz="1300" b="1" dirty="0"/>
              <a:t>right</a:t>
            </a:r>
            <a:r>
              <a:rPr lang="en-US" sz="1300" dirty="0"/>
              <a:t> now.</a:t>
            </a:r>
            <a:br>
              <a:rPr lang="en-US" sz="1300" dirty="0"/>
            </a:br>
            <a:r>
              <a:rPr lang="en-US" sz="1300" dirty="0"/>
              <a:t>If the implementation is hard to explain, it's a bad idea.</a:t>
            </a:r>
            <a:br>
              <a:rPr lang="en-US" sz="1300" dirty="0"/>
            </a:br>
            <a:r>
              <a:rPr lang="en-US" sz="1300" dirty="0"/>
              <a:t>If the implementation is easy to explain, it may be a good idea.</a:t>
            </a:r>
            <a:br>
              <a:rPr lang="en-US" sz="1300" dirty="0"/>
            </a:br>
            <a:r>
              <a:rPr lang="en-US" sz="1300" dirty="0"/>
              <a:t>Namespaces are one honking great idea—let's do more of those!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045" y="1315523"/>
            <a:ext cx="3627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ZEN OF PYTHON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189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WHY PYTHON?</a:t>
            </a:r>
            <a:endParaRPr lang="en-US" sz="2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1"/>
            <a:ext cx="9144000" cy="49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3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WHY PYTHON?</a:t>
            </a:r>
            <a:endParaRPr lang="en-US" sz="2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61" y="1272833"/>
            <a:ext cx="2857500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20324"/>
            <a:ext cx="7790611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WHY PYTHON?</a:t>
            </a:r>
            <a:endParaRPr lang="en-US" sz="2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118723"/>
            <a:ext cx="6129021" cy="19162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6338" y="1093107"/>
            <a:ext cx="722249" cy="319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89" y="2913054"/>
            <a:ext cx="6119495" cy="29740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29339" y="2913054"/>
            <a:ext cx="722249" cy="342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62" y="5826124"/>
            <a:ext cx="6129022" cy="84123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89218" y="5802456"/>
            <a:ext cx="722249" cy="342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467" y="6264729"/>
            <a:ext cx="85481" cy="2363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89726" y="6248021"/>
            <a:ext cx="90924" cy="25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5096</TotalTime>
  <Words>810</Words>
  <Application>Microsoft Office PowerPoint</Application>
  <PresentationFormat>On-screen Show (4:3)</PresentationFormat>
  <Paragraphs>270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Lucida Grande</vt:lpstr>
      <vt:lpstr>News706 BT</vt:lpstr>
      <vt:lpstr>Times New Roman</vt:lpstr>
      <vt:lpstr>Wingdings</vt:lpstr>
      <vt:lpstr>ヒラギノ角ゴ ProN W3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Jon-Cody Sokoll</dc:creator>
  <cp:lastModifiedBy>Sokoll, Jon-Cody</cp:lastModifiedBy>
  <cp:revision>74</cp:revision>
  <dcterms:created xsi:type="dcterms:W3CDTF">2016-10-29T15:35:35Z</dcterms:created>
  <dcterms:modified xsi:type="dcterms:W3CDTF">2018-05-01T21:03:42Z</dcterms:modified>
</cp:coreProperties>
</file>